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300" r:id="rId5"/>
    <p:sldId id="303" r:id="rId6"/>
    <p:sldId id="310" r:id="rId7"/>
    <p:sldId id="302" r:id="rId8"/>
    <p:sldId id="309" r:id="rId9"/>
    <p:sldId id="305" r:id="rId10"/>
    <p:sldId id="304" r:id="rId11"/>
    <p:sldId id="311" r:id="rId12"/>
    <p:sldId id="291" r:id="rId13"/>
    <p:sldId id="307" r:id="rId14"/>
    <p:sldId id="312" r:id="rId15"/>
    <p:sldId id="272" r:id="rId16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958" autoAdjust="0"/>
  </p:normalViewPr>
  <p:slideViewPr>
    <p:cSldViewPr snapToGrid="0">
      <p:cViewPr varScale="1">
        <p:scale>
          <a:sx n="61" d="100"/>
          <a:sy n="61" d="100"/>
        </p:scale>
        <p:origin x="88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336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C075A-9871-4A3D-9D69-0DA5B655D902}" type="datetimeFigureOut">
              <a:rPr lang="en-NZ" smtClean="0"/>
              <a:t>13/08/2021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333A6-C3D0-43FA-9A09-E39AAB4CCA8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84959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aseline="0" dirty="0"/>
          </a:p>
          <a:p>
            <a:endParaRPr lang="en-NZ" baseline="0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6909A-C7A8-4650-A8FC-E18A44DD162C}" type="slidenum">
              <a:rPr lang="en-NZ" smtClean="0"/>
              <a:t>1</a:t>
            </a:fld>
            <a:endParaRPr lang="en-NZ" dirty="0"/>
          </a:p>
        </p:txBody>
      </p:sp>
      <p:sp>
        <p:nvSpPr>
          <p:cNvPr id="5" name="Notes Placeholder 2">
            <a:extLst>
              <a:ext uri="{FF2B5EF4-FFF2-40B4-BE49-F238E27FC236}">
                <a16:creationId xmlns:a16="http://schemas.microsoft.com/office/drawing/2014/main" id="{25D231A5-008A-4675-9C6F-E89810558A0B}"/>
              </a:ext>
            </a:extLst>
          </p:cNvPr>
          <p:cNvSpPr txBox="1">
            <a:spLocks/>
          </p:cNvSpPr>
          <p:nvPr/>
        </p:nvSpPr>
        <p:spPr>
          <a:xfrm>
            <a:off x="832168" y="4930358"/>
            <a:ext cx="5438140" cy="4743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23893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DDD88-3711-4A4D-853B-4A8A75CD5A2D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4669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333A6-C3D0-43FA-9A09-E39AAB4CCA89}" type="slidenum">
              <a:rPr lang="en-NZ" smtClean="0"/>
              <a:t>12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66334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@Bob to talk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6909A-C7A8-4650-A8FC-E18A44DD162C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37116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@Bob to talk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6909A-C7A8-4650-A8FC-E18A44DD162C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85769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DDD88-3711-4A4D-853B-4A8A75CD5A2D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7991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DDD88-3711-4A4D-853B-4A8A75CD5A2D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78154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DDD88-3711-4A4D-853B-4A8A75CD5A2D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6046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DDD88-3711-4A4D-853B-4A8A75CD5A2D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6284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6909A-C7A8-4650-A8FC-E18A44DD162C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67928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333A6-C3D0-43FA-9A09-E39AAB4CCA89}" type="slidenum">
              <a:rPr lang="en-NZ" smtClean="0"/>
              <a:t>10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31005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C725-D9EB-4C00-9845-7F482047A1DB}" type="datetimeFigureOut">
              <a:rPr lang="en-NZ" smtClean="0"/>
              <a:t>13/08/2021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DA17-7F90-4EC3-9D57-E5844D48143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3896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C725-D9EB-4C00-9845-7F482047A1DB}" type="datetimeFigureOut">
              <a:rPr lang="en-NZ" smtClean="0"/>
              <a:t>13/08/2021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DA17-7F90-4EC3-9D57-E5844D48143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79598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C725-D9EB-4C00-9845-7F482047A1DB}" type="datetimeFigureOut">
              <a:rPr lang="en-NZ" smtClean="0"/>
              <a:t>13/08/2021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DA17-7F90-4EC3-9D57-E5844D48143E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626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C725-D9EB-4C00-9845-7F482047A1DB}" type="datetimeFigureOut">
              <a:rPr lang="en-NZ" smtClean="0"/>
              <a:t>13/08/2021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DA17-7F90-4EC3-9D57-E5844D48143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13640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C725-D9EB-4C00-9845-7F482047A1DB}" type="datetimeFigureOut">
              <a:rPr lang="en-NZ" smtClean="0"/>
              <a:t>13/08/2021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DA17-7F90-4EC3-9D57-E5844D48143E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0215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C725-D9EB-4C00-9845-7F482047A1DB}" type="datetimeFigureOut">
              <a:rPr lang="en-NZ" smtClean="0"/>
              <a:t>13/08/2021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DA17-7F90-4EC3-9D57-E5844D48143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90337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C725-D9EB-4C00-9845-7F482047A1DB}" type="datetimeFigureOut">
              <a:rPr lang="en-NZ" smtClean="0"/>
              <a:t>13/08/2021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DA17-7F90-4EC3-9D57-E5844D48143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90396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C725-D9EB-4C00-9845-7F482047A1DB}" type="datetimeFigureOut">
              <a:rPr lang="en-NZ" smtClean="0"/>
              <a:t>13/08/2021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DA17-7F90-4EC3-9D57-E5844D48143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36421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38360BC9-78F2-3342-B422-2A05B4559A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431" y="1686008"/>
            <a:ext cx="5671857" cy="4131805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457137" indent="-457137">
              <a:buFont typeface="Wingdings" charset="2"/>
              <a:buChar char="§"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8242FB39-69DF-7E45-ACC5-FC8C1140D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29" y="397171"/>
            <a:ext cx="10954635" cy="1143000"/>
          </a:xfrm>
          <a:prstGeom prst="rect">
            <a:avLst/>
          </a:prstGeom>
        </p:spPr>
        <p:txBody>
          <a:bodyPr vert="horz" lIns="91430" tIns="45715" rIns="91430" bIns="45715"/>
          <a:lstStyle>
            <a:lvl1pPr algn="l">
              <a:defRPr sz="4267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4A1B18-E286-F640-A7DF-AE9E73BC06B0}"/>
              </a:ext>
            </a:extLst>
          </p:cNvPr>
          <p:cNvSpPr/>
          <p:nvPr userDrawn="1"/>
        </p:nvSpPr>
        <p:spPr>
          <a:xfrm>
            <a:off x="1" y="375465"/>
            <a:ext cx="184056" cy="849175"/>
          </a:xfrm>
          <a:prstGeom prst="rect">
            <a:avLst/>
          </a:prstGeom>
          <a:solidFill>
            <a:srgbClr val="95C1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00283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1E449A8-337A-7A4C-A6A7-AB853987E8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1B49611E-60E1-9F40-AEBD-452916E9C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430" y="2474935"/>
            <a:ext cx="5472617" cy="1143000"/>
          </a:xfrm>
          <a:prstGeom prst="rect">
            <a:avLst/>
          </a:prstGeom>
        </p:spPr>
        <p:txBody>
          <a:bodyPr vert="horz" lIns="91430" tIns="45715" rIns="91430" bIns="45715"/>
          <a:lstStyle>
            <a:lvl1pPr algn="l">
              <a:defRPr sz="4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edit title</a:t>
            </a:r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B08B11CE-0010-3B41-BE82-A1D2B20DCD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430" y="3842361"/>
            <a:ext cx="6266391" cy="197545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2667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DB1E40-19F9-9A46-AD1D-8871E4700DCF}"/>
              </a:ext>
            </a:extLst>
          </p:cNvPr>
          <p:cNvCxnSpPr/>
          <p:nvPr userDrawn="1"/>
        </p:nvCxnSpPr>
        <p:spPr>
          <a:xfrm>
            <a:off x="0" y="6088520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69A98A7-89CC-AE48-AFBB-EFD703063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097" y="593445"/>
            <a:ext cx="1913456" cy="9062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F19F809-DD07-124C-A078-73EED68EFD4A}"/>
              </a:ext>
            </a:extLst>
          </p:cNvPr>
          <p:cNvSpPr/>
          <p:nvPr userDrawn="1"/>
        </p:nvSpPr>
        <p:spPr>
          <a:xfrm>
            <a:off x="1" y="2488450"/>
            <a:ext cx="184056" cy="849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6867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/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F4CE5F8B-BEF2-B14A-BB48-5F256822F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430" y="1686008"/>
            <a:ext cx="6266391" cy="4131805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  <a:endParaRPr lang="en-US" dirty="0"/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EAE8A82C-C6C7-AF47-905D-05B46520E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32" y="397171"/>
            <a:ext cx="7676417" cy="1143000"/>
          </a:xfrm>
          <a:prstGeom prst="rect">
            <a:avLst/>
          </a:prstGeom>
        </p:spPr>
        <p:txBody>
          <a:bodyPr vert="horz" lIns="91430" tIns="45715" rIns="91430" bIns="45715"/>
          <a:lstStyle>
            <a:lvl1pPr algn="l">
              <a:defRPr sz="4267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AB1DAB2-7DF4-1940-8400-DEC08E6E205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19584" y="0"/>
            <a:ext cx="3672416" cy="6081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BB3584-E0F5-8B4F-B608-54D6554E4339}"/>
              </a:ext>
            </a:extLst>
          </p:cNvPr>
          <p:cNvSpPr/>
          <p:nvPr userDrawn="1"/>
        </p:nvSpPr>
        <p:spPr>
          <a:xfrm>
            <a:off x="1" y="375465"/>
            <a:ext cx="184056" cy="849175"/>
          </a:xfrm>
          <a:prstGeom prst="rect">
            <a:avLst/>
          </a:prstGeom>
          <a:solidFill>
            <a:srgbClr val="1857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8430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C725-D9EB-4C00-9845-7F482047A1DB}" type="datetimeFigureOut">
              <a:rPr lang="en-NZ" smtClean="0"/>
              <a:t>13/08/2021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DA17-7F90-4EC3-9D57-E5844D48143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5817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C725-D9EB-4C00-9845-7F482047A1DB}" type="datetimeFigureOut">
              <a:rPr lang="en-NZ" smtClean="0"/>
              <a:t>13/08/2021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DA17-7F90-4EC3-9D57-E5844D48143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235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C725-D9EB-4C00-9845-7F482047A1DB}" type="datetimeFigureOut">
              <a:rPr lang="en-NZ" smtClean="0"/>
              <a:t>13/08/2021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DA17-7F90-4EC3-9D57-E5844D48143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206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C725-D9EB-4C00-9845-7F482047A1DB}" type="datetimeFigureOut">
              <a:rPr lang="en-NZ" smtClean="0"/>
              <a:t>13/08/2021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DA17-7F90-4EC3-9D57-E5844D48143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30462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C725-D9EB-4C00-9845-7F482047A1DB}" type="datetimeFigureOut">
              <a:rPr lang="en-NZ" smtClean="0"/>
              <a:t>13/08/2021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DA17-7F90-4EC3-9D57-E5844D48143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9876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C725-D9EB-4C00-9845-7F482047A1DB}" type="datetimeFigureOut">
              <a:rPr lang="en-NZ" smtClean="0"/>
              <a:t>13/08/2021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DA17-7F90-4EC3-9D57-E5844D48143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2823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C725-D9EB-4C00-9845-7F482047A1DB}" type="datetimeFigureOut">
              <a:rPr lang="en-NZ" smtClean="0"/>
              <a:t>13/08/2021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DA17-7F90-4EC3-9D57-E5844D48143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8918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C725-D9EB-4C00-9845-7F482047A1DB}" type="datetimeFigureOut">
              <a:rPr lang="en-NZ" smtClean="0"/>
              <a:t>13/08/2021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CDA17-7F90-4EC3-9D57-E5844D48143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5780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7C725-D9EB-4C00-9845-7F482047A1DB}" type="datetimeFigureOut">
              <a:rPr lang="en-NZ" smtClean="0"/>
              <a:t>13/08/2021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0CDA17-7F90-4EC3-9D57-E5844D48143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4484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8" r:id="rId17"/>
    <p:sldLayoutId id="2147483679" r:id="rId18"/>
    <p:sldLayoutId id="2147483681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forestryteam@mpi.govt.nz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pi.govt.n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>
            <a:fillRect/>
          </a:stretch>
        </p:blipFill>
        <p:spPr>
          <a:xfrm>
            <a:off x="-47801" y="-34290"/>
            <a:ext cx="12313920" cy="692658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B4D5F95-C33B-4E48-8AE3-81E5F3086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800" y="2420539"/>
            <a:ext cx="12313920" cy="30929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Strengthening Supply Chain Integrity: </a:t>
            </a:r>
            <a:br>
              <a:rPr lang="en-US" dirty="0"/>
            </a:br>
            <a:r>
              <a:rPr lang="en-US" dirty="0"/>
              <a:t>Update on Log Traders, Forest Advisors and Legal Harvest Assurance work</a:t>
            </a:r>
            <a:br>
              <a:rPr lang="en-US" dirty="0"/>
            </a:br>
            <a:r>
              <a:rPr lang="en-US" sz="3200" dirty="0"/>
              <a:t>Monday 16 August   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65" y="438912"/>
            <a:ext cx="4792009" cy="11233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9E9D85-DA19-4E10-BED6-0806829A2DDC}"/>
              </a:ext>
            </a:extLst>
          </p:cNvPr>
          <p:cNvSpPr txBox="1"/>
          <p:nvPr/>
        </p:nvSpPr>
        <p:spPr>
          <a:xfrm>
            <a:off x="67113" y="5513494"/>
            <a:ext cx="12199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solidFill>
                  <a:schemeClr val="bg1"/>
                </a:solidFill>
              </a:rPr>
              <a:t>Antonia Reid, Director Data Insights &amp; Forestry Policy        Dr Susan Secker, Manager Forestry Operational Policy</a:t>
            </a:r>
          </a:p>
        </p:txBody>
      </p:sp>
    </p:spTree>
    <p:extLst>
      <p:ext uri="{BB962C8B-B14F-4D97-AF65-F5344CB8AC3E}">
        <p14:creationId xmlns:p14="http://schemas.microsoft.com/office/powerpoint/2010/main" val="403152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13A94D-6702-4BE1-B776-A0CF0C064C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431" y="1346480"/>
            <a:ext cx="9968565" cy="4843306"/>
          </a:xfrm>
        </p:spPr>
        <p:txBody>
          <a:bodyPr>
            <a:normAutofit/>
          </a:bodyPr>
          <a:lstStyle/>
          <a:p>
            <a:r>
              <a:rPr lang="en-NZ" dirty="0"/>
              <a:t>Outline of appropriate exemptions to refine the number of </a:t>
            </a:r>
            <a:r>
              <a:rPr lang="en-NZ" dirty="0">
                <a:solidFill>
                  <a:schemeClr val="tx1"/>
                </a:solidFill>
              </a:rPr>
              <a:t>people and types of advice that should be covered by regulations under the Act – August/ September 2021</a:t>
            </a:r>
          </a:p>
          <a:p>
            <a:r>
              <a:rPr lang="en-NZ" dirty="0">
                <a:solidFill>
                  <a:schemeClr val="tx1"/>
                </a:solidFill>
              </a:rPr>
              <a:t>One-day stakeholder workshop to test base level regulatory design - September</a:t>
            </a:r>
          </a:p>
          <a:p>
            <a:r>
              <a:rPr lang="en-NZ" dirty="0">
                <a:solidFill>
                  <a:schemeClr val="tx1"/>
                </a:solidFill>
              </a:rPr>
              <a:t>Based on feedback </a:t>
            </a:r>
            <a:r>
              <a:rPr lang="en-NZ" dirty="0"/>
              <a:t>we will develop a discussion document for public consultation – October – December 2021</a:t>
            </a:r>
          </a:p>
          <a:p>
            <a:r>
              <a:rPr lang="en-NZ" dirty="0"/>
              <a:t>Ongoing engagement to refine the preferred model – Jan- March 2022</a:t>
            </a:r>
          </a:p>
          <a:p>
            <a:r>
              <a:rPr lang="en-NZ" dirty="0"/>
              <a:t>Ministerial/ Cabinet policy approvals – March/ April 2022</a:t>
            </a:r>
          </a:p>
          <a:p>
            <a:endParaRPr lang="en-NZ" dirty="0"/>
          </a:p>
          <a:p>
            <a:endParaRPr lang="en-N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4C4376-88F0-47E2-8D01-6AD631E72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Timetable for regulations development</a:t>
            </a:r>
          </a:p>
        </p:txBody>
      </p:sp>
    </p:spTree>
    <p:extLst>
      <p:ext uri="{BB962C8B-B14F-4D97-AF65-F5344CB8AC3E}">
        <p14:creationId xmlns:p14="http://schemas.microsoft.com/office/powerpoint/2010/main" val="341397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67EF40-9A9D-4975-B77B-3B52BEDDE0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514475"/>
            <a:ext cx="12191999" cy="4276724"/>
          </a:xfrm>
        </p:spPr>
        <p:txBody>
          <a:bodyPr>
            <a:normAutofit/>
          </a:bodyPr>
          <a:lstStyle/>
          <a:p>
            <a:pPr marL="243411" lvl="1" indent="0">
              <a:buNone/>
            </a:pPr>
            <a:endParaRPr lang="en-N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3411" lvl="1" indent="0">
              <a:buNone/>
            </a:pPr>
            <a:endParaRPr lang="en-N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20EBCB-FF74-48B5-B8E6-DFD80C1E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29" y="381000"/>
            <a:ext cx="11638491" cy="986451"/>
          </a:xfrm>
        </p:spPr>
        <p:txBody>
          <a:bodyPr>
            <a:normAutofit/>
          </a:bodyPr>
          <a:lstStyle/>
          <a:p>
            <a:r>
              <a:rPr lang="en-NZ" sz="4000" dirty="0">
                <a:latin typeface="Arial" panose="020B0604020202020204" pitchFamily="34" charset="0"/>
                <a:cs typeface="Arial" panose="020B0604020202020204" pitchFamily="34" charset="0"/>
              </a:rPr>
              <a:t>Legal Harvest Assurance Bill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8D12B36-7A07-4CB4-B6A3-B476B053ED6C}"/>
              </a:ext>
            </a:extLst>
          </p:cNvPr>
          <p:cNvSpPr txBox="1">
            <a:spLocks/>
          </p:cNvSpPr>
          <p:nvPr/>
        </p:nvSpPr>
        <p:spPr>
          <a:xfrm>
            <a:off x="5491699" y="891776"/>
            <a:ext cx="6278872" cy="5161891"/>
          </a:xfrm>
          <a:prstGeom prst="rect">
            <a:avLst/>
          </a:prstGeom>
        </p:spPr>
        <p:txBody>
          <a:bodyPr vert="horz" lIns="121907" tIns="60953" rIns="121907" bIns="60953"/>
          <a:lstStyle>
            <a:lvl1pPr marL="342861" indent="-342861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NZ" sz="2400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9DB68-B8E2-4890-872F-95BCF194AE2F}"/>
              </a:ext>
            </a:extLst>
          </p:cNvPr>
          <p:cNvSpPr txBox="1"/>
          <p:nvPr/>
        </p:nvSpPr>
        <p:spPr>
          <a:xfrm>
            <a:off x="721452" y="1878227"/>
            <a:ext cx="91188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What are we trying to achieve?</a:t>
            </a:r>
          </a:p>
          <a:p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Strengthen the supply chain by establishing a timber legality assurance system that: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dirty="0"/>
              <a:t>Reflects NZ’s commitment to reduce the global trade in illegally harvested timber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dirty="0"/>
              <a:t>Ensures the legality of NZ timber products.</a:t>
            </a:r>
          </a:p>
          <a:p>
            <a:endParaRPr lang="en-NZ" dirty="0"/>
          </a:p>
          <a:p>
            <a:r>
              <a:rPr lang="en-NZ" dirty="0"/>
              <a:t>When are we trying to do this by?</a:t>
            </a:r>
          </a:p>
          <a:p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Currently seeking further Cabinet approvals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Bill is currently being developed and we are aiming for introduction later this year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55795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3B96B-9295-4916-B8F6-FDF78915C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 fontScale="90000"/>
          </a:bodyPr>
          <a:lstStyle/>
          <a:p>
            <a:pPr algn="r"/>
            <a:br>
              <a:rPr lang="en-NZ" sz="4100" dirty="0"/>
            </a:br>
            <a:br>
              <a:rPr lang="en-NZ" sz="4100" dirty="0"/>
            </a:br>
            <a:r>
              <a:rPr lang="en-NZ" sz="4100" dirty="0">
                <a:latin typeface="Arial" panose="020B0604020202020204" pitchFamily="34" charset="0"/>
                <a:cs typeface="Arial" panose="020B0604020202020204" pitchFamily="34" charset="0"/>
              </a:rPr>
              <a:t>Next Steps and ways to stay in touch </a:t>
            </a:r>
            <a:br>
              <a:rPr lang="en-NZ" sz="4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NZ" sz="4100" dirty="0"/>
            </a:br>
            <a:endParaRPr lang="en-NZ" sz="4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BAA5C-3A9B-4323-9776-CB5DC5E63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en-NZ" sz="2000" dirty="0">
              <a:hlinkClick r:id="rId3"/>
            </a:endParaRPr>
          </a:p>
          <a:p>
            <a:endParaRPr lang="en-NZ" sz="2000" dirty="0"/>
          </a:p>
          <a:p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Stakeholder workshops during 2021-2022 </a:t>
            </a:r>
          </a:p>
          <a:p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Technical working groups as these are established</a:t>
            </a:r>
          </a:p>
          <a:p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Email the team at </a:t>
            </a: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forestryteam@mpi.govt.nz</a:t>
            </a:r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Our website will provide progress updates  </a:t>
            </a: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www.mpi.govt.nz</a:t>
            </a:r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3382008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5B67CC-89CB-FA49-8AA7-D89B2BC39C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430" y="1492470"/>
            <a:ext cx="7530265" cy="432534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Overview of the Amendment 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Key questions for developing regulations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Forest Advisors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Log Traders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Delegated functions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Regulations timeline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Legal Harvest Assurance Bill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Next Steps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037E35-2E14-EC46-BD5A-0F831CC2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78" y="272884"/>
            <a:ext cx="7676417" cy="1143000"/>
          </a:xfrm>
        </p:spPr>
        <p:txBody>
          <a:bodyPr/>
          <a:lstStyle/>
          <a:p>
            <a:r>
              <a:rPr lang="en-US" dirty="0"/>
              <a:t>What we will cover </a:t>
            </a:r>
          </a:p>
        </p:txBody>
      </p:sp>
      <p:pic>
        <p:nvPicPr>
          <p:cNvPr id="6" name="Picture Placeholder 5" descr="A picture containing tree, outdoor, forest, plant&#10;&#10;Description automatically generated">
            <a:extLst>
              <a:ext uri="{FF2B5EF4-FFF2-40B4-BE49-F238E27FC236}">
                <a16:creationId xmlns:a16="http://schemas.microsoft.com/office/drawing/2014/main" id="{63B81EF8-2617-4C9F-9B02-FB3BA0FBF46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18188" r="50000"/>
          <a:stretch/>
        </p:blipFill>
        <p:spPr>
          <a:xfrm>
            <a:off x="8519584" y="0"/>
            <a:ext cx="3672416" cy="6081184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FCAB1F2-DB29-4B8C-AA01-7DACE146159C}"/>
              </a:ext>
            </a:extLst>
          </p:cNvPr>
          <p:cNvGrpSpPr/>
          <p:nvPr/>
        </p:nvGrpSpPr>
        <p:grpSpPr>
          <a:xfrm>
            <a:off x="9308327" y="6139196"/>
            <a:ext cx="2804669" cy="739147"/>
            <a:chOff x="4467385" y="22237"/>
            <a:chExt cx="2564531" cy="6758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72456D-E552-4E82-9314-7BED88B8D2EB}"/>
                </a:ext>
              </a:extLst>
            </p:cNvPr>
            <p:cNvSpPr/>
            <p:nvPr/>
          </p:nvSpPr>
          <p:spPr>
            <a:xfrm>
              <a:off x="4467385" y="22237"/>
              <a:ext cx="2564531" cy="675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2400"/>
            </a:p>
          </p:txBody>
        </p:sp>
        <p:pic>
          <p:nvPicPr>
            <p:cNvPr id="9" name="Picture 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B49EEB3-1D5F-4140-8AA5-F0597FA8B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16139" y="27513"/>
              <a:ext cx="1876254" cy="595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8102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5B67CC-89CB-FA49-8AA7-D89B2BC39C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430" y="1686008"/>
            <a:ext cx="7530265" cy="4131805"/>
          </a:xfrm>
        </p:spPr>
        <p:txBody>
          <a:bodyPr/>
          <a:lstStyle/>
          <a:p>
            <a:r>
              <a:rPr lang="en-NZ" sz="1600" dirty="0"/>
              <a:t>The Forests (Regulation of Log Traders and Forestry Advisers) Amendment Act was passed in August 2020. Its objectives are to: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NZ" sz="1600" dirty="0"/>
              <a:t>Raise professional standards across the supply chain;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NZ" sz="1600" dirty="0"/>
              <a:t>Address concerns that there are no industry safeguards on the quality of the advice being given to smaller owners - leaving them vulnerable to exploitation;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NZ" sz="1600" dirty="0"/>
              <a:t>Support a more open marketplace for the large number of 'first-time' forest owners who will be bringing their timber to the market in the 2020s; and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NZ" sz="1600" dirty="0"/>
              <a:t>Increase investor confidence in commercial forestry, to support long term investment, and meet the Government's broader objectives for land management and climate change.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037E35-2E14-EC46-BD5A-0F831CC24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the Act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FCAB1F2-DB29-4B8C-AA01-7DACE146159C}"/>
              </a:ext>
            </a:extLst>
          </p:cNvPr>
          <p:cNvGrpSpPr/>
          <p:nvPr/>
        </p:nvGrpSpPr>
        <p:grpSpPr>
          <a:xfrm>
            <a:off x="9308327" y="6139196"/>
            <a:ext cx="2804669" cy="739147"/>
            <a:chOff x="4467385" y="22237"/>
            <a:chExt cx="2564531" cy="6758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72456D-E552-4E82-9314-7BED88B8D2EB}"/>
                </a:ext>
              </a:extLst>
            </p:cNvPr>
            <p:cNvSpPr/>
            <p:nvPr/>
          </p:nvSpPr>
          <p:spPr>
            <a:xfrm>
              <a:off x="4467385" y="22237"/>
              <a:ext cx="2564531" cy="675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2400"/>
            </a:p>
          </p:txBody>
        </p:sp>
        <p:pic>
          <p:nvPicPr>
            <p:cNvPr id="9" name="Picture 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B49EEB3-1D5F-4140-8AA5-F0597FA8B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16139" y="27513"/>
              <a:ext cx="1876254" cy="595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2042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67EF40-9A9D-4975-B77B-3B52BEDDE0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399" y="1514475"/>
            <a:ext cx="8601723" cy="4276724"/>
          </a:xfrm>
        </p:spPr>
        <p:txBody>
          <a:bodyPr>
            <a:normAutofit fontScale="85000" lnSpcReduction="20000"/>
          </a:bodyPr>
          <a:lstStyle/>
          <a:p>
            <a:pPr marL="599002" lvl="1" indent="-355591"/>
            <a:endParaRPr lang="en-NZ" sz="266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9002" lvl="1" indent="-355591"/>
            <a:r>
              <a:rPr lang="en-NZ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Builds on the existing industry programme and laws and standards (e.g. NZS on sustainable forest management, Plantation forestry standards, valuation standard)</a:t>
            </a:r>
          </a:p>
          <a:p>
            <a:pPr marL="599002" lvl="1" indent="-355591"/>
            <a:r>
              <a:rPr lang="en-NZ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 industry reputation </a:t>
            </a:r>
            <a:r>
              <a:rPr lang="en-NZ" sz="2667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which helps increased and ongoing investment </a:t>
            </a:r>
            <a:endParaRPr lang="en-NZ" sz="266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9002" lvl="1" indent="-355591"/>
            <a:r>
              <a:rPr lang="en-NZ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effective, practical and efficient for advisory services and advisers to comply with</a:t>
            </a:r>
          </a:p>
          <a:p>
            <a:pPr marL="599002" lvl="1" indent="-355591"/>
            <a:r>
              <a:rPr lang="en-NZ" sz="26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Evolving system/future proofing</a:t>
            </a:r>
          </a:p>
          <a:p>
            <a:pPr marL="243411" lvl="1" indent="0">
              <a:buNone/>
            </a:pPr>
            <a:endParaRPr lang="en-NZ" sz="266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3411" lvl="1" indent="0" algn="ctr">
              <a:buClr>
                <a:srgbClr val="90C226"/>
              </a:buClr>
              <a:buNone/>
            </a:pPr>
            <a:r>
              <a:rPr lang="en-NZ" sz="26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how to set up for success?</a:t>
            </a:r>
          </a:p>
          <a:p>
            <a:pPr marL="599002" lvl="1" indent="-355591"/>
            <a:endParaRPr lang="en-NZ" sz="186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20EBCB-FF74-48B5-B8E6-DFD80C1E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29" y="381000"/>
            <a:ext cx="11638491" cy="986451"/>
          </a:xfrm>
        </p:spPr>
        <p:txBody>
          <a:bodyPr>
            <a:normAutofit/>
          </a:bodyPr>
          <a:lstStyle/>
          <a:p>
            <a:r>
              <a:rPr lang="en-NZ" sz="4000" dirty="0">
                <a:latin typeface="Arial" panose="020B0604020202020204" pitchFamily="34" charset="0"/>
                <a:cs typeface="Arial" panose="020B0604020202020204" pitchFamily="34" charset="0"/>
              </a:rPr>
              <a:t>Strategic Outcomes – Forest Advisers </a:t>
            </a:r>
            <a:endParaRPr lang="en-NZ" sz="3200" dirty="0">
              <a:latin typeface="+mj-lt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8D12B36-7A07-4CB4-B6A3-B476B053ED6C}"/>
              </a:ext>
            </a:extLst>
          </p:cNvPr>
          <p:cNvSpPr txBox="1">
            <a:spLocks/>
          </p:cNvSpPr>
          <p:nvPr/>
        </p:nvSpPr>
        <p:spPr>
          <a:xfrm>
            <a:off x="5491699" y="891776"/>
            <a:ext cx="6278872" cy="5161891"/>
          </a:xfrm>
          <a:prstGeom prst="rect">
            <a:avLst/>
          </a:prstGeom>
        </p:spPr>
        <p:txBody>
          <a:bodyPr vert="horz" lIns="121907" tIns="60953" rIns="121907" bIns="60953"/>
          <a:lstStyle>
            <a:lvl1pPr marL="342861" indent="-342861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NZ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11899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16692D-D27B-4825-B673-7296DA6D8678}"/>
              </a:ext>
            </a:extLst>
          </p:cNvPr>
          <p:cNvSpPr txBox="1">
            <a:spLocks/>
          </p:cNvSpPr>
          <p:nvPr/>
        </p:nvSpPr>
        <p:spPr>
          <a:xfrm>
            <a:off x="421432" y="397171"/>
            <a:ext cx="7676417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Our work to date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3165F14E-1B92-41A6-9AEF-4C288FD864EC}"/>
              </a:ext>
            </a:extLst>
          </p:cNvPr>
          <p:cNvSpPr txBox="1">
            <a:spLocks/>
          </p:cNvSpPr>
          <p:nvPr/>
        </p:nvSpPr>
        <p:spPr>
          <a:xfrm>
            <a:off x="421430" y="1686008"/>
            <a:ext cx="7530265" cy="41318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600" dirty="0"/>
              <a:t>. </a:t>
            </a:r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4965FBA-DEBE-47D5-BA22-55A68A312038}"/>
              </a:ext>
            </a:extLst>
          </p:cNvPr>
          <p:cNvSpPr txBox="1">
            <a:spLocks/>
          </p:cNvSpPr>
          <p:nvPr/>
        </p:nvSpPr>
        <p:spPr>
          <a:xfrm>
            <a:off x="421430" y="1686008"/>
            <a:ext cx="9513680" cy="41318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NZ" sz="2000" dirty="0">
              <a:solidFill>
                <a:schemeClr val="tx2"/>
              </a:solidFill>
            </a:endParaRPr>
          </a:p>
          <a:p>
            <a:pPr algn="l"/>
            <a:r>
              <a:rPr lang="en-NZ" sz="2000" dirty="0">
                <a:solidFill>
                  <a:schemeClr val="tx2"/>
                </a:solidFill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NZ" sz="2400" dirty="0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tx2"/>
                </a:solidFill>
              </a:rPr>
              <a:t>Initial meetings with sector leaders, including NZIF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NZ" sz="2400" dirty="0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tx2"/>
                </a:solidFill>
              </a:rPr>
              <a:t>Developed framework for the regulations – key components that need to be covered and scope</a:t>
            </a:r>
          </a:p>
          <a:p>
            <a:pPr algn="l"/>
            <a:endParaRPr lang="en-NZ" sz="2400" dirty="0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tx2"/>
                </a:solidFill>
              </a:rPr>
              <a:t>Identified IT system requirements </a:t>
            </a:r>
          </a:p>
          <a:p>
            <a:pPr algn="l"/>
            <a:endParaRPr lang="en-US" sz="2400" dirty="0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tx2"/>
                </a:solidFill>
              </a:rPr>
              <a:t>In-principle decision about delegating some functions (relating to forest advisors) to a third party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NZ" sz="2400" dirty="0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tx2"/>
                </a:solidFill>
              </a:rPr>
              <a:t>Developed a plan for phased implementation of regulations &amp; rules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NZ" sz="2400" dirty="0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tx2"/>
                </a:solidFill>
              </a:rPr>
              <a:t>Draft engagement plan - workshops, webinars and plan for public consultation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NZ" sz="2400" dirty="0">
              <a:solidFill>
                <a:schemeClr val="tx2"/>
              </a:solidFill>
            </a:endParaRPr>
          </a:p>
          <a:p>
            <a:pPr algn="l"/>
            <a:endParaRPr lang="en-NZ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67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67EF40-9A9D-4975-B77B-3B52BEDDE0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514475"/>
            <a:ext cx="12191999" cy="4276724"/>
          </a:xfrm>
        </p:spPr>
        <p:txBody>
          <a:bodyPr>
            <a:normAutofit/>
          </a:bodyPr>
          <a:lstStyle/>
          <a:p>
            <a:pPr marL="599002" lvl="1" indent="-355591"/>
            <a:r>
              <a:rPr lang="en-N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63K – </a:t>
            </a:r>
            <a:r>
              <a:rPr lang="en-NZ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Forestry Advisers must be registered</a:t>
            </a:r>
            <a:endParaRPr lang="en-NZ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9002" lvl="1" indent="-355591"/>
            <a:r>
              <a:rPr lang="en-N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63L – </a:t>
            </a:r>
            <a:r>
              <a:rPr lang="en-NZ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Meaning of forestry adviser service</a:t>
            </a:r>
          </a:p>
          <a:p>
            <a:pPr marL="599002" lvl="1" indent="-355591"/>
            <a:r>
              <a:rPr lang="en-N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63 M – </a:t>
            </a:r>
            <a:r>
              <a:rPr lang="en-NZ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Entitlement to be registered forestry adviser</a:t>
            </a:r>
          </a:p>
          <a:p>
            <a:pPr marL="599002" lvl="1" indent="-355591"/>
            <a:r>
              <a:rPr lang="en-N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63 N </a:t>
            </a:r>
            <a:r>
              <a:rPr lang="en-NZ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Obligations of registered forestry adviser</a:t>
            </a:r>
          </a:p>
          <a:p>
            <a:pPr marL="599002" lvl="1" indent="-355591"/>
            <a:endParaRPr lang="en-NZ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3411" lvl="1" indent="0">
              <a:buNone/>
            </a:pPr>
            <a:r>
              <a:rPr lang="en-N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to consider:</a:t>
            </a:r>
          </a:p>
          <a:p>
            <a:pPr marL="243411" lvl="1" indent="0">
              <a:buNone/>
            </a:pPr>
            <a:r>
              <a:rPr lang="en-N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there be infringement notices and penalties for bad advice?</a:t>
            </a:r>
          </a:p>
          <a:p>
            <a:pPr marL="243411" lvl="1" indent="0">
              <a:buNone/>
            </a:pPr>
            <a:r>
              <a:rPr lang="en-N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we recognise industry experience, where not based on formal qualifications?</a:t>
            </a:r>
          </a:p>
          <a:p>
            <a:pPr marL="243411" lvl="1" indent="0">
              <a:buNone/>
            </a:pPr>
            <a:r>
              <a:rPr lang="en-N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keep knowledge and experience current?</a:t>
            </a:r>
          </a:p>
          <a:p>
            <a:pPr marL="243411" lvl="1" indent="0">
              <a:buNone/>
            </a:pPr>
            <a:endParaRPr lang="en-N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3411" lvl="1" indent="0">
              <a:buNone/>
            </a:pPr>
            <a:endParaRPr lang="en-N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20EBCB-FF74-48B5-B8E6-DFD80C1E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29" y="381000"/>
            <a:ext cx="11638491" cy="986451"/>
          </a:xfrm>
        </p:spPr>
        <p:txBody>
          <a:bodyPr>
            <a:normAutofit/>
          </a:bodyPr>
          <a:lstStyle/>
          <a:p>
            <a:r>
              <a:rPr lang="en-NZ" sz="4000" dirty="0">
                <a:latin typeface="Arial" panose="020B0604020202020204" pitchFamily="34" charset="0"/>
                <a:cs typeface="Arial" panose="020B0604020202020204" pitchFamily="34" charset="0"/>
              </a:rPr>
              <a:t>Forestry Adviser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8D12B36-7A07-4CB4-B6A3-B476B053ED6C}"/>
              </a:ext>
            </a:extLst>
          </p:cNvPr>
          <p:cNvSpPr txBox="1">
            <a:spLocks/>
          </p:cNvSpPr>
          <p:nvPr/>
        </p:nvSpPr>
        <p:spPr>
          <a:xfrm>
            <a:off x="5491699" y="891776"/>
            <a:ext cx="6278872" cy="5161891"/>
          </a:xfrm>
          <a:prstGeom prst="rect">
            <a:avLst/>
          </a:prstGeom>
        </p:spPr>
        <p:txBody>
          <a:bodyPr vert="horz" lIns="121907" tIns="60953" rIns="121907" bIns="60953"/>
          <a:lstStyle>
            <a:lvl1pPr marL="342861" indent="-342861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NZ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27674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67EF40-9A9D-4975-B77B-3B52BEDDE0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514475"/>
            <a:ext cx="12192000" cy="4276724"/>
          </a:xfrm>
        </p:spPr>
        <p:txBody>
          <a:bodyPr>
            <a:normAutofit fontScale="92500" lnSpcReduction="20000"/>
          </a:bodyPr>
          <a:lstStyle/>
          <a:p>
            <a:pPr marL="243411" lvl="1" indent="0">
              <a:buNone/>
            </a:pPr>
            <a:endParaRPr lang="en-NZ" sz="2667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9002" lvl="1" indent="-355591"/>
            <a:r>
              <a:rPr lang="en-N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 of other professional registration systems</a:t>
            </a:r>
          </a:p>
          <a:p>
            <a:pPr marL="599002" lvl="1" indent="-355591"/>
            <a:r>
              <a:rPr lang="en-N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of ethics to support boundaries around advice</a:t>
            </a:r>
          </a:p>
          <a:p>
            <a:pPr marL="599002" lvl="1" indent="-355591"/>
            <a:r>
              <a:rPr lang="en-N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new systems created with:</a:t>
            </a:r>
          </a:p>
          <a:p>
            <a:pPr marL="999052" lvl="2" indent="-355591"/>
            <a:r>
              <a:rPr lang="en-N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ETS market governance (advice on carbon forestry)</a:t>
            </a:r>
          </a:p>
          <a:p>
            <a:pPr marL="999052" lvl="2" indent="-355591"/>
            <a:r>
              <a:rPr lang="en-N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Legal Harvest Assurance Bill </a:t>
            </a:r>
          </a:p>
          <a:p>
            <a:pPr marL="599002" lvl="1" indent="-355591"/>
            <a:endParaRPr lang="en-NZ" sz="186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3411" lvl="1" indent="0">
              <a:buNone/>
            </a:pPr>
            <a:r>
              <a:rPr lang="en-N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to consider:</a:t>
            </a:r>
          </a:p>
          <a:p>
            <a:pPr marL="599002" lvl="1" indent="-355591"/>
            <a:r>
              <a:rPr lang="en-N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should we recognise comparable registration?</a:t>
            </a:r>
          </a:p>
          <a:p>
            <a:pPr marL="599002" lvl="1" indent="-355591"/>
            <a:r>
              <a:rPr lang="en-N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we have exemptions for certain advisers or types of advice?</a:t>
            </a:r>
          </a:p>
          <a:p>
            <a:pPr marL="599002" lvl="1" indent="-355591"/>
            <a:r>
              <a:rPr lang="en-N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avoid legislative overlap?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20EBCB-FF74-48B5-B8E6-DFD80C1E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29" y="381000"/>
            <a:ext cx="11638491" cy="986451"/>
          </a:xfrm>
        </p:spPr>
        <p:txBody>
          <a:bodyPr>
            <a:normAutofit fontScale="90000"/>
          </a:bodyPr>
          <a:lstStyle/>
          <a:p>
            <a:r>
              <a:rPr lang="en-NZ" sz="4000" dirty="0">
                <a:latin typeface="Arial" panose="020B0604020202020204" pitchFamily="34" charset="0"/>
                <a:cs typeface="Arial" panose="020B0604020202020204" pitchFamily="34" charset="0"/>
              </a:rPr>
              <a:t>Types of Advice &amp; Linkages with other </a:t>
            </a:r>
            <a:br>
              <a:rPr lang="en-N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4000" dirty="0">
                <a:latin typeface="Arial" panose="020B0604020202020204" pitchFamily="34" charset="0"/>
                <a:cs typeface="Arial" panose="020B0604020202020204" pitchFamily="34" charset="0"/>
              </a:rPr>
              <a:t>systems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8D12B36-7A07-4CB4-B6A3-B476B053ED6C}"/>
              </a:ext>
            </a:extLst>
          </p:cNvPr>
          <p:cNvSpPr txBox="1">
            <a:spLocks/>
          </p:cNvSpPr>
          <p:nvPr/>
        </p:nvSpPr>
        <p:spPr>
          <a:xfrm>
            <a:off x="5491699" y="891776"/>
            <a:ext cx="6278872" cy="5161891"/>
          </a:xfrm>
          <a:prstGeom prst="rect">
            <a:avLst/>
          </a:prstGeom>
        </p:spPr>
        <p:txBody>
          <a:bodyPr vert="horz" lIns="121907" tIns="60953" rIns="121907" bIns="60953"/>
          <a:lstStyle>
            <a:lvl1pPr marL="342861" indent="-342861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NZ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72751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67EF40-9A9D-4975-B77B-3B52BEDDE0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514475"/>
            <a:ext cx="12191999" cy="4276724"/>
          </a:xfrm>
        </p:spPr>
        <p:txBody>
          <a:bodyPr>
            <a:normAutofit/>
          </a:bodyPr>
          <a:lstStyle/>
          <a:p>
            <a:pPr marL="243411" lvl="1" indent="0">
              <a:buNone/>
            </a:pPr>
            <a:endParaRPr lang="en-N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3411" lvl="1" indent="0">
              <a:buNone/>
            </a:pPr>
            <a:endParaRPr lang="en-N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20EBCB-FF74-48B5-B8E6-DFD80C1E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29" y="381000"/>
            <a:ext cx="11638491" cy="986451"/>
          </a:xfrm>
        </p:spPr>
        <p:txBody>
          <a:bodyPr>
            <a:normAutofit/>
          </a:bodyPr>
          <a:lstStyle/>
          <a:p>
            <a:r>
              <a:rPr lang="en-NZ" sz="4000" dirty="0">
                <a:latin typeface="Arial" panose="020B0604020202020204" pitchFamily="34" charset="0"/>
                <a:cs typeface="Arial" panose="020B0604020202020204" pitchFamily="34" charset="0"/>
              </a:rPr>
              <a:t>Log Trader Registration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8D12B36-7A07-4CB4-B6A3-B476B053ED6C}"/>
              </a:ext>
            </a:extLst>
          </p:cNvPr>
          <p:cNvSpPr txBox="1">
            <a:spLocks/>
          </p:cNvSpPr>
          <p:nvPr/>
        </p:nvSpPr>
        <p:spPr>
          <a:xfrm>
            <a:off x="5491699" y="891776"/>
            <a:ext cx="6278872" cy="5161891"/>
          </a:xfrm>
          <a:prstGeom prst="rect">
            <a:avLst/>
          </a:prstGeom>
        </p:spPr>
        <p:txBody>
          <a:bodyPr vert="horz" lIns="121907" tIns="60953" rIns="121907" bIns="60953"/>
          <a:lstStyle>
            <a:lvl1pPr marL="342861" indent="-342861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NZ" sz="2400" dirty="0">
              <a:highlight>
                <a:srgbClr val="FFFF00"/>
              </a:highlight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02FEACC-2F7E-4C6D-9C50-60C98DBB2708}"/>
              </a:ext>
            </a:extLst>
          </p:cNvPr>
          <p:cNvSpPr txBox="1">
            <a:spLocks/>
          </p:cNvSpPr>
          <p:nvPr/>
        </p:nvSpPr>
        <p:spPr>
          <a:xfrm>
            <a:off x="152400" y="1666875"/>
            <a:ext cx="12191999" cy="4276724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>
            <a:lvl1pPr marL="457137" indent="-457137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sz="2667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9002" lvl="1" indent="-355591"/>
            <a:r>
              <a:rPr lang="en-N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63H – </a:t>
            </a:r>
            <a:r>
              <a:rPr lang="en-NZ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Traders must be registered</a:t>
            </a:r>
            <a:endParaRPr lang="en-NZ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9002" lvl="1" indent="-355591"/>
            <a:r>
              <a:rPr lang="en-N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63I – </a:t>
            </a:r>
            <a:r>
              <a:rPr lang="en-NZ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Meaning of log trader</a:t>
            </a:r>
          </a:p>
          <a:p>
            <a:pPr marL="599002" lvl="1" indent="-355591"/>
            <a:r>
              <a:rPr lang="en-N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63 J – </a:t>
            </a:r>
            <a:r>
              <a:rPr lang="en-NZ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Entitlement to be registered log trader</a:t>
            </a:r>
          </a:p>
          <a:p>
            <a:pPr marL="599002" lvl="1" indent="-355591"/>
            <a:r>
              <a:rPr lang="en-N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63 K </a:t>
            </a:r>
            <a:r>
              <a:rPr lang="en-NZ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Obligations of registered log trader</a:t>
            </a:r>
          </a:p>
          <a:p>
            <a:pPr marL="599002" lvl="1" indent="-355591"/>
            <a:endParaRPr lang="en-NZ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3411" lvl="1" indent="0">
              <a:buFont typeface="Wingdings 3" charset="2"/>
              <a:buNone/>
            </a:pPr>
            <a:r>
              <a:rPr lang="en-N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to consider:</a:t>
            </a:r>
          </a:p>
          <a:p>
            <a:pPr marL="243411" lvl="1" indent="0">
              <a:buFont typeface="Wingdings 3" charset="2"/>
              <a:buNone/>
            </a:pPr>
            <a:r>
              <a:rPr lang="en-N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the there be infringement notices and penalties for breaching agreements?</a:t>
            </a:r>
          </a:p>
          <a:p>
            <a:pPr marL="243411" lvl="1" indent="0">
              <a:buFont typeface="Wingdings 3" charset="2"/>
              <a:buNone/>
            </a:pPr>
            <a:r>
              <a:rPr lang="en-N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we recognise different threshold volumes for registration?</a:t>
            </a:r>
          </a:p>
          <a:p>
            <a:pPr marL="243411" lvl="1" indent="0">
              <a:buFont typeface="Wingdings 3" charset="2"/>
              <a:buNone/>
            </a:pPr>
            <a:r>
              <a:rPr lang="en-N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often should log traders report to the Forestry Authority? </a:t>
            </a:r>
          </a:p>
          <a:p>
            <a:pPr marL="243411" lvl="1" indent="0">
              <a:buFont typeface="Wingdings 3" charset="2"/>
              <a:buNone/>
            </a:pPr>
            <a:endParaRPr lang="en-N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3411" lvl="1" indent="0">
              <a:buFont typeface="Wingdings 3" charset="2"/>
              <a:buNone/>
            </a:pPr>
            <a:endParaRPr lang="en-N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259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3BC189-CCC4-4D86-9285-084D78B840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430" y="1282262"/>
            <a:ext cx="9027369" cy="453555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NZ" sz="2600" dirty="0"/>
              <a:t>Agreement in-principle that some functions of the Forestry Authority, relating to forest advisors may be delegated</a:t>
            </a:r>
          </a:p>
          <a:p>
            <a:pPr>
              <a:lnSpc>
                <a:spcPct val="150000"/>
              </a:lnSpc>
            </a:pPr>
            <a:r>
              <a:rPr lang="en-NZ" sz="2600" dirty="0"/>
              <a:t>We do not intend to delegate functions relating to log trader registration</a:t>
            </a:r>
          </a:p>
          <a:p>
            <a:pPr>
              <a:lnSpc>
                <a:spcPct val="150000"/>
              </a:lnSpc>
            </a:pPr>
            <a:r>
              <a:rPr lang="en-NZ" sz="2600" dirty="0"/>
              <a:t>Potentially delegated will be: Registration, Forestry Practice Standards, Code of Ethics, Professional Development, Compliance Monitoring, Complaints &amp; Disputes Resolution and a Public register</a:t>
            </a:r>
          </a:p>
          <a:p>
            <a:pPr lvl="0"/>
            <a:r>
              <a:rPr lang="en-NZ" sz="2600" dirty="0"/>
              <a:t>MPI would retain regulatory stewardship and oversight responsibilities, and compliance powers. This would likely include:</a:t>
            </a:r>
          </a:p>
          <a:p>
            <a:pPr lvl="1"/>
            <a:r>
              <a:rPr lang="en-NZ" sz="2600" dirty="0">
                <a:solidFill>
                  <a:schemeClr val="tx1"/>
                </a:solidFill>
              </a:rPr>
              <a:t>Overall responsibility for establishing a registration system</a:t>
            </a:r>
          </a:p>
          <a:p>
            <a:pPr lvl="1"/>
            <a:r>
              <a:rPr lang="en-NZ" sz="2600" dirty="0">
                <a:solidFill>
                  <a:schemeClr val="tx1"/>
                </a:solidFill>
              </a:rPr>
              <a:t>Rights and powers to control the regulatory framework </a:t>
            </a:r>
          </a:p>
          <a:p>
            <a:pPr lvl="1"/>
            <a:r>
              <a:rPr lang="en-NZ" sz="2600" dirty="0">
                <a:solidFill>
                  <a:schemeClr val="tx1"/>
                </a:solidFill>
              </a:rPr>
              <a:t>Powers relating to prosecution and penalties</a:t>
            </a:r>
          </a:p>
          <a:p>
            <a:pPr>
              <a:lnSpc>
                <a:spcPct val="150000"/>
              </a:lnSpc>
            </a:pPr>
            <a:endParaRPr lang="en-NZ" sz="1800" dirty="0"/>
          </a:p>
          <a:p>
            <a:pPr>
              <a:lnSpc>
                <a:spcPct val="150000"/>
              </a:lnSpc>
            </a:pPr>
            <a:endParaRPr lang="en-NZ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7ED071-25F7-4F11-BD88-3B1BDEC30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58" y="139262"/>
            <a:ext cx="10954635" cy="1143000"/>
          </a:xfrm>
        </p:spPr>
        <p:txBody>
          <a:bodyPr/>
          <a:lstStyle/>
          <a:p>
            <a:r>
              <a:rPr lang="en-NZ" dirty="0"/>
              <a:t>Delegating functions to a third party</a:t>
            </a:r>
          </a:p>
        </p:txBody>
      </p:sp>
    </p:spTree>
    <p:extLst>
      <p:ext uri="{BB962C8B-B14F-4D97-AF65-F5344CB8AC3E}">
        <p14:creationId xmlns:p14="http://schemas.microsoft.com/office/powerpoint/2010/main" val="20873000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ord Document" ma:contentTypeID="0x0101005496552013C0BA46BE88192D5C6EB20B00BC7B51C3C3DA487E91D1E0ED95F8C85C00B16424E3C6AF4C49A2A6D711DA524364" ma:contentTypeVersion="9" ma:contentTypeDescription="Create a new Word Document" ma:contentTypeScope="" ma:versionID="955be61626e1748976835997a1f8da55">
  <xsd:schema xmlns:xsd="http://www.w3.org/2001/XMLSchema" xmlns:xs="http://www.w3.org/2001/XMLSchema" xmlns:p="http://schemas.microsoft.com/office/2006/metadata/properties" xmlns:ns3="01be4277-2979-4a68-876d-b92b25fceece" xmlns:ns4="8768af36-db3c-4a01-ae1c-c7a2a3c7b9cb" xmlns:ns5="http://schemas.microsoft.com/sharepoint/v4" targetNamespace="http://schemas.microsoft.com/office/2006/metadata/properties" ma:root="true" ma:fieldsID="64b09fb8acedba3d64be53070b502352" ns3:_="" ns4:_="" ns5:_="">
    <xsd:import namespace="01be4277-2979-4a68-876d-b92b25fceece"/>
    <xsd:import namespace="8768af36-db3c-4a01-ae1c-c7a2a3c7b9cb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3:C3TopicNote" minOccurs="0"/>
                <xsd:element ref="ns4:TaxKeywordTaxHTField" minOccurs="0"/>
                <xsd:element ref="ns4:TaxCatchAll" minOccurs="0"/>
                <xsd:element ref="ns4:TaxCatchAllLabel" minOccurs="0"/>
                <xsd:element ref="ns4:c486320ff011486a933056b604951c92" minOccurs="0"/>
                <xsd:element ref="ns4:PingarLastProcessed" minOccurs="0"/>
                <xsd:element ref="ns4:o558b53c574544aeb5485f1cb54e00fa" minOccurs="0"/>
                <xsd:element ref="ns4:SharedWithUsers" minOccurs="0"/>
                <xsd:element ref="ns5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be4277-2979-4a68-876d-b92b25fceece" elementFormDefault="qualified">
    <xsd:import namespace="http://schemas.microsoft.com/office/2006/documentManagement/types"/>
    <xsd:import namespace="http://schemas.microsoft.com/office/infopath/2007/PartnerControls"/>
    <xsd:element name="C3TopicNote" ma:index="9" nillable="true" ma:taxonomy="true" ma:internalName="C3TopicNote" ma:taxonomyFieldName="C3Topic" ma:displayName="Topic" ma:readOnly="false" ma:default="" ma:fieldId="{6a3fe89f-a6dd-4490-a9c1-3ef38d67b8c7}" ma:sspId="3bfd400a-bb0f-42a8-a885-98b592a0f767" ma:termSetId="b069b61c-ac59-45e7-ad62-f4c737cd97c2" ma:anchorId="0e32aa66-bdff-4ac1-8885-843c9255cd92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8af36-db3c-4a01-ae1c-c7a2a3c7b9cb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1" nillable="true" ma:taxonomy="true" ma:internalName="TaxKeywordTaxHTField" ma:taxonomyFieldName="TaxKeyword" ma:displayName="Enterprise Keywords" ma:fieldId="{23f27201-bee3-471e-b2e7-b64fd8b7ca38}" ma:taxonomyMulti="true" ma:sspId="3bfd400a-bb0f-42a8-a885-98b592a0f76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69c78179-bf84-48f7-8174-11cd2c048a21}" ma:internalName="TaxCatchAll" ma:showField="CatchAllData" ma:web="8768af36-db3c-4a01-ae1c-c7a2a3c7b9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69c78179-bf84-48f7-8174-11cd2c048a21}" ma:internalName="TaxCatchAllLabel" ma:readOnly="true" ma:showField="CatchAllDataLabel" ma:web="8768af36-db3c-4a01-ae1c-c7a2a3c7b9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86320ff011486a933056b604951c92" ma:index="15" nillable="true" ma:taxonomy="true" ma:internalName="c486320ff011486a933056b604951c92" ma:taxonomyFieldName="PingarMPI_Terms" ma:displayName="Derived Terms" ma:fieldId="{c486320f-f011-486a-9330-56b604951c92}" ma:taxonomyMulti="true" ma:sspId="3bfd400a-bb0f-42a8-a885-98b592a0f767" ma:termSetId="c0c02398-e6f2-4f2e-9af7-34dd048d98a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ingarLastProcessed" ma:index="16" nillable="true" ma:displayName="PingarLastProcessed" ma:format="DateTime" ma:internalName="PingarLastProcessed">
      <xsd:simpleType>
        <xsd:restriction base="dms:DateTime"/>
      </xsd:simpleType>
    </xsd:element>
    <xsd:element name="o558b53c574544aeb5485f1cb54e00fa" ma:index="18" nillable="true" ma:taxonomy="true" ma:internalName="o558b53c574544aeb5485f1cb54e00fa" ma:taxonomyFieldName="MPISecurityClassification" ma:displayName="Security Classification" ma:default="1;#None|cf402fa0-b6a8-49a7-a22e-a95b6152c608" ma:fieldId="{8558b53c-5745-44ae-b548-5f1cb54e00fa}" ma:sspId="3bfd400a-bb0f-42a8-a885-98b592a0f767" ma:termSetId="0585e480-f249-45e9-9d9a-827200d7ed0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2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3TopicNote xmlns="01be4277-2979-4a68-876d-b92b25fceece">
      <Terms xmlns="http://schemas.microsoft.com/office/infopath/2007/PartnerControls"/>
    </C3TopicNote>
    <TaxCatchAll xmlns="8768af36-db3c-4a01-ae1c-c7a2a3c7b9cb">
      <Value>1</Value>
    </TaxCatchAll>
    <IconOverlay xmlns="http://schemas.microsoft.com/sharepoint/v4" xsi:nil="true"/>
    <PingarLastProcessed xmlns="8768af36-db3c-4a01-ae1c-c7a2a3c7b9cb" xsi:nil="true"/>
    <TaxKeywordTaxHTField xmlns="8768af36-db3c-4a01-ae1c-c7a2a3c7b9cb">
      <Terms xmlns="http://schemas.microsoft.com/office/infopath/2007/PartnerControls"/>
    </TaxKeywordTaxHTField>
    <o558b53c574544aeb5485f1cb54e00fa xmlns="8768af36-db3c-4a01-ae1c-c7a2a3c7b9cb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None</TermName>
          <TermId xmlns="http://schemas.microsoft.com/office/infopath/2007/PartnerControls">cf402fa0-b6a8-49a7-a22e-a95b6152c608</TermId>
        </TermInfo>
      </Terms>
    </o558b53c574544aeb5485f1cb54e00fa>
    <c486320ff011486a933056b604951c92 xmlns="8768af36-db3c-4a01-ae1c-c7a2a3c7b9cb">
      <Terms xmlns="http://schemas.microsoft.com/office/infopath/2007/PartnerControls"/>
    </c486320ff011486a933056b604951c92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D49FD0-62F2-4F17-9546-F7DA1C0F08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be4277-2979-4a68-876d-b92b25fceece"/>
    <ds:schemaRef ds:uri="8768af36-db3c-4a01-ae1c-c7a2a3c7b9cb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37A039-FDAF-4C32-9A86-6DBFBBFCC450}">
  <ds:schemaRefs>
    <ds:schemaRef ds:uri="http://purl.org/dc/dcmitype/"/>
    <ds:schemaRef ds:uri="http://schemas.microsoft.com/sharepoint/v4"/>
    <ds:schemaRef ds:uri="8768af36-db3c-4a01-ae1c-c7a2a3c7b9cb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01be4277-2979-4a68-876d-b92b25fceec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C3141BF-5574-42B5-AF8E-87854871CF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869</Words>
  <Application>Microsoft Office PowerPoint</Application>
  <PresentationFormat>Widescreen</PresentationFormat>
  <Paragraphs>121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Trebuchet MS</vt:lpstr>
      <vt:lpstr>Wingdings</vt:lpstr>
      <vt:lpstr>Wingdings 3</vt:lpstr>
      <vt:lpstr>Facet</vt:lpstr>
      <vt:lpstr>Strengthening Supply Chain Integrity:  Update on Log Traders, Forest Advisors and Legal Harvest Assurance work Monday 16 August    </vt:lpstr>
      <vt:lpstr>What we will cover </vt:lpstr>
      <vt:lpstr>Objectives of the Act </vt:lpstr>
      <vt:lpstr>Strategic Outcomes – Forest Advisers </vt:lpstr>
      <vt:lpstr>PowerPoint Presentation</vt:lpstr>
      <vt:lpstr>Forestry Adviser</vt:lpstr>
      <vt:lpstr>Types of Advice &amp; Linkages with other  systems </vt:lpstr>
      <vt:lpstr>Log Trader Registration </vt:lpstr>
      <vt:lpstr>Delegating functions to a third party</vt:lpstr>
      <vt:lpstr>Timetable for regulations development</vt:lpstr>
      <vt:lpstr>Legal Harvest Assurance Bill </vt:lpstr>
      <vt:lpstr>  Next Steps and ways to stay in touch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the Integrity of the Forestry Supply Chain: Regulatory Initiatives</dc:title>
  <dc:creator>Vikki Carter (Vikki)</dc:creator>
  <cp:lastModifiedBy>Peter Casey</cp:lastModifiedBy>
  <cp:revision>61</cp:revision>
  <cp:lastPrinted>2021-03-24T19:33:42Z</cp:lastPrinted>
  <dcterms:created xsi:type="dcterms:W3CDTF">2020-09-24T21:47:55Z</dcterms:created>
  <dcterms:modified xsi:type="dcterms:W3CDTF">2021-08-13T06:15:25Z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MPISecurityClassification">
    <vt:lpwstr>1;#None|cf402fa0-b6a8-49a7-a22e-a95b6152c608</vt:lpwstr>
  </property>
  <property fmtid="{D5CDD505-2E9C-101B-9397-08002B2CF9AE}" pid="4" name="PingarMPI_Terms">
    <vt:lpwstr/>
  </property>
  <property fmtid="{D5CDD505-2E9C-101B-9397-08002B2CF9AE}" pid="5" name="C3Topic">
    <vt:lpwstr/>
  </property>
  <property fmtid="{D5CDD505-2E9C-101B-9397-08002B2CF9AE}" pid="6" name="RecordPoint_WorkflowType">
    <vt:lpwstr>ActiveSubmitStub</vt:lpwstr>
  </property>
  <property fmtid="{D5CDD505-2E9C-101B-9397-08002B2CF9AE}" pid="7" name="RecordPoint_ActiveItemUniqueId">
    <vt:lpwstr>{4ff925ce-52cd-412c-b1cc-accfd9a2f009}</vt:lpwstr>
  </property>
  <property fmtid="{D5CDD505-2E9C-101B-9397-08002B2CF9AE}" pid="8" name="RecordPoint_SubmissionCompleted">
    <vt:lpwstr>2020-09-17T19:29:18.8710759+12:00</vt:lpwstr>
  </property>
  <property fmtid="{D5CDD505-2E9C-101B-9397-08002B2CF9AE}" pid="9" name="ContentTypeId">
    <vt:lpwstr>0x0101005496552013C0BA46BE88192D5C6EB20B00BC7B51C3C3DA487E91D1E0ED95F8C85C00B16424E3C6AF4C49A2A6D711DA524364</vt:lpwstr>
  </property>
</Properties>
</file>